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5" r:id="rId2"/>
    <p:sldId id="291" r:id="rId3"/>
    <p:sldId id="292" r:id="rId4"/>
    <p:sldId id="297" r:id="rId5"/>
    <p:sldId id="296" r:id="rId6"/>
    <p:sldId id="298" r:id="rId7"/>
    <p:sldId id="293" r:id="rId8"/>
    <p:sldId id="294" r:id="rId9"/>
    <p:sldId id="295" r:id="rId10"/>
  </p:sldIdLst>
  <p:sldSz cx="37463413" cy="21067713"/>
  <p:notesSz cx="6858000" cy="9144000"/>
  <p:defaultTextStyle>
    <a:defPPr>
      <a:defRPr lang="en-US"/>
    </a:defPPr>
    <a:lvl1pPr marL="0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1715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3427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5142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6857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58569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0284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1999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3714" algn="l" defTabSz="1671715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23"/>
    <a:srgbClr val="5E8A84"/>
    <a:srgbClr val="5F9384"/>
    <a:srgbClr val="63A97B"/>
    <a:srgbClr val="6EB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91" autoAdjust="0"/>
    <p:restoredTop sz="98734" autoAdjust="0"/>
  </p:normalViewPr>
  <p:slideViewPr>
    <p:cSldViewPr snapToGrid="0" snapToObjects="1">
      <p:cViewPr>
        <p:scale>
          <a:sx n="45" d="100"/>
          <a:sy n="45" d="100"/>
        </p:scale>
        <p:origin x="2264" y="776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Workbook1" TargetMode="External"/><Relationship Id="rId3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4400"/>
            </a:pPr>
            <a:r>
              <a:rPr lang="en-US" sz="4400" dirty="0"/>
              <a:t>Percentage of PGY 2 and 3</a:t>
            </a:r>
            <a:r>
              <a:rPr lang="en-US" sz="4400" baseline="0" dirty="0"/>
              <a:t> IM Residents who Feel Comfortable </a:t>
            </a:r>
            <a:r>
              <a:rPr lang="en-US" sz="4400" baseline="0" dirty="0" smtClean="0"/>
              <a:t>Performing </a:t>
            </a:r>
            <a:r>
              <a:rPr lang="en-US" sz="4400" baseline="0" dirty="0"/>
              <a:t>Invasive Bedside Procedures</a:t>
            </a:r>
            <a:endParaRPr lang="en-US" sz="4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IPT Training
82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comfortable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535735094298016"/>
                  <c:y val="0.089819472797919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 IPT Training
18</a:t>
                    </a:r>
                    <a:r>
                      <a:rPr lang="en-US" dirty="0" smtClean="0"/>
                      <a:t>%</a:t>
                    </a:r>
                  </a:p>
                  <a:p>
                    <a:r>
                      <a:rPr lang="en-US" dirty="0" smtClean="0"/>
                      <a:t>comfortable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4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5531452047855"/>
                  <c:y val="-0.135023017990526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IPT Training
82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3300827352189"/>
                  <c:y val="0.0990214365225867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/>
                      <a:t>NO IPT Training
18</a:t>
                    </a:r>
                    <a:r>
                      <a:rPr lang="en-US" sz="2600" dirty="0" smtClean="0"/>
                      <a:t>%</a:t>
                    </a:r>
                  </a:p>
                  <a:p>
                    <a:r>
                      <a:rPr lang="en-US" sz="2600" dirty="0" smtClean="0"/>
                      <a:t>comfortable</a:t>
                    </a:r>
                    <a:endParaRPr lang="en-US" sz="2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Sheet1!$A$27:$A$28</c:f>
              <c:strCache>
                <c:ptCount val="2"/>
                <c:pt idx="0">
                  <c:v>IPT Training</c:v>
                </c:pt>
                <c:pt idx="1">
                  <c:v>NO IPT Training</c:v>
                </c:pt>
              </c:strCache>
            </c:strRef>
          </c:cat>
          <c:val>
            <c:numRef>
              <c:f>Sheet1!$B$27:$B$28</c:f>
              <c:numCache>
                <c:formatCode>0%</c:formatCode>
                <c:ptCount val="2"/>
                <c:pt idx="0">
                  <c:v>0.5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0.89183</cdr:y>
    </cdr:from>
    <cdr:to>
      <cdr:x>0.97365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488092"/>
          <a:ext cx="13510850" cy="1514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Source: </a:t>
          </a:r>
          <a:r>
            <a:rPr lang="en-US" sz="2800" dirty="0"/>
            <a:t>Harris P, </a:t>
          </a:r>
          <a:r>
            <a:rPr lang="en-US" sz="2800" dirty="0" smtClean="0"/>
            <a:t>et al., A </a:t>
          </a:r>
          <a:r>
            <a:rPr lang="en-US" sz="2800" dirty="0"/>
            <a:t>Dedicated Bedside Procedure Team </a:t>
          </a:r>
          <a:r>
            <a:rPr lang="en-US" sz="2800" dirty="0" smtClean="0"/>
            <a:t>Enhances </a:t>
          </a:r>
          <a:r>
            <a:rPr lang="en-US" sz="2800" dirty="0"/>
            <a:t>Resident Education and Patient Care: A Survey of </a:t>
          </a:r>
          <a:endParaRPr lang="en-US" sz="2800" dirty="0" smtClean="0"/>
        </a:p>
        <a:p xmlns:a="http://schemas.openxmlformats.org/drawingml/2006/main">
          <a:r>
            <a:rPr lang="en-US" sz="2800" dirty="0" smtClean="0"/>
            <a:t>Internal </a:t>
          </a:r>
          <a:r>
            <a:rPr lang="en-US" sz="2800" dirty="0"/>
            <a:t>Medicine Residents [abstract]. </a:t>
          </a:r>
          <a:r>
            <a:rPr lang="en-US" sz="2800" i="1" dirty="0"/>
            <a:t>Journal of Hospital Medicine.</a:t>
          </a:r>
          <a:r>
            <a:rPr lang="en-US" sz="2800" dirty="0"/>
            <a:t> 2015; 10 (suppl 2).</a:t>
          </a:r>
          <a:r>
            <a:rPr lang="en-US" sz="2800" dirty="0" smtClean="0"/>
            <a:t> </a:t>
          </a:r>
          <a:endParaRPr lang="en-US" sz="2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C8F2-65C8-F542-A9FD-56FF81B9C0A3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9A05F-9442-1B4B-8130-ABC0D5C36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1715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3427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5142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6857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58569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0284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1999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3714" algn="l" defTabSz="1671715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2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51"/>
            <a:ext cx="31843901" cy="451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1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3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5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5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0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1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7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974" y="843690"/>
            <a:ext cx="8429268" cy="17975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70" y="843690"/>
            <a:ext cx="24663414" cy="17975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1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3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61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400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17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342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514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68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5856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028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199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371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0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71" y="4915804"/>
            <a:ext cx="16546341" cy="1390371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3901" y="4915804"/>
            <a:ext cx="16546341" cy="1390371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7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15" indent="0">
              <a:buNone/>
              <a:defRPr sz="7300" b="1"/>
            </a:lvl2pPr>
            <a:lvl3pPr marL="3343427" indent="0">
              <a:buNone/>
              <a:defRPr sz="6600" b="1"/>
            </a:lvl3pPr>
            <a:lvl4pPr marL="5015142" indent="0">
              <a:buNone/>
              <a:defRPr sz="5900" b="1"/>
            </a:lvl4pPr>
            <a:lvl5pPr marL="6686857" indent="0">
              <a:buNone/>
              <a:defRPr sz="5900" b="1"/>
            </a:lvl5pPr>
            <a:lvl6pPr marL="8358569" indent="0">
              <a:buNone/>
              <a:defRPr sz="5900" b="1"/>
            </a:lvl6pPr>
            <a:lvl7pPr marL="10030284" indent="0">
              <a:buNone/>
              <a:defRPr sz="5900" b="1"/>
            </a:lvl7pPr>
            <a:lvl8pPr marL="11701999" indent="0">
              <a:buNone/>
              <a:defRPr sz="5900" b="1"/>
            </a:lvl8pPr>
            <a:lvl9pPr marL="1337371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900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15" indent="0">
              <a:buNone/>
              <a:defRPr sz="7300" b="1"/>
            </a:lvl2pPr>
            <a:lvl3pPr marL="3343427" indent="0">
              <a:buNone/>
              <a:defRPr sz="6600" b="1"/>
            </a:lvl3pPr>
            <a:lvl4pPr marL="5015142" indent="0">
              <a:buNone/>
              <a:defRPr sz="5900" b="1"/>
            </a:lvl4pPr>
            <a:lvl5pPr marL="6686857" indent="0">
              <a:buNone/>
              <a:defRPr sz="5900" b="1"/>
            </a:lvl5pPr>
            <a:lvl6pPr marL="8358569" indent="0">
              <a:buNone/>
              <a:defRPr sz="5900" b="1"/>
            </a:lvl6pPr>
            <a:lvl7pPr marL="10030284" indent="0">
              <a:buNone/>
              <a:defRPr sz="5900" b="1"/>
            </a:lvl7pPr>
            <a:lvl8pPr marL="11701999" indent="0">
              <a:buNone/>
              <a:defRPr sz="5900" b="1"/>
            </a:lvl8pPr>
            <a:lvl9pPr marL="1337371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900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9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7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7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12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7" y="4408619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1715" indent="0">
              <a:buNone/>
              <a:defRPr sz="4400"/>
            </a:lvl2pPr>
            <a:lvl3pPr marL="3343427" indent="0">
              <a:buNone/>
              <a:defRPr sz="3700"/>
            </a:lvl3pPr>
            <a:lvl4pPr marL="5015142" indent="0">
              <a:buNone/>
              <a:defRPr sz="3300"/>
            </a:lvl4pPr>
            <a:lvl5pPr marL="6686857" indent="0">
              <a:buNone/>
              <a:defRPr sz="3300"/>
            </a:lvl5pPr>
            <a:lvl6pPr marL="8358569" indent="0">
              <a:buNone/>
              <a:defRPr sz="3300"/>
            </a:lvl6pPr>
            <a:lvl7pPr marL="10030284" indent="0">
              <a:buNone/>
              <a:defRPr sz="3300"/>
            </a:lvl7pPr>
            <a:lvl8pPr marL="11701999" indent="0">
              <a:buNone/>
              <a:defRPr sz="3300"/>
            </a:lvl8pPr>
            <a:lvl9pPr marL="1337371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2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1715" indent="0">
              <a:buNone/>
              <a:defRPr sz="10200"/>
            </a:lvl2pPr>
            <a:lvl3pPr marL="3343427" indent="0">
              <a:buNone/>
              <a:defRPr sz="8800"/>
            </a:lvl3pPr>
            <a:lvl4pPr marL="5015142" indent="0">
              <a:buNone/>
              <a:defRPr sz="7300"/>
            </a:lvl4pPr>
            <a:lvl5pPr marL="6686857" indent="0">
              <a:buNone/>
              <a:defRPr sz="7300"/>
            </a:lvl5pPr>
            <a:lvl6pPr marL="8358569" indent="0">
              <a:buNone/>
              <a:defRPr sz="7300"/>
            </a:lvl6pPr>
            <a:lvl7pPr marL="10030284" indent="0">
              <a:buNone/>
              <a:defRPr sz="7300"/>
            </a:lvl7pPr>
            <a:lvl8pPr marL="11701999" indent="0">
              <a:buNone/>
              <a:defRPr sz="7300"/>
            </a:lvl8pPr>
            <a:lvl9pPr marL="13373714" indent="0">
              <a:buNone/>
              <a:defRPr sz="7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1715" indent="0">
              <a:buNone/>
              <a:defRPr sz="4400"/>
            </a:lvl2pPr>
            <a:lvl3pPr marL="3343427" indent="0">
              <a:buNone/>
              <a:defRPr sz="3700"/>
            </a:lvl3pPr>
            <a:lvl4pPr marL="5015142" indent="0">
              <a:buNone/>
              <a:defRPr sz="3300"/>
            </a:lvl4pPr>
            <a:lvl5pPr marL="6686857" indent="0">
              <a:buNone/>
              <a:defRPr sz="3300"/>
            </a:lvl5pPr>
            <a:lvl6pPr marL="8358569" indent="0">
              <a:buNone/>
              <a:defRPr sz="3300"/>
            </a:lvl6pPr>
            <a:lvl7pPr marL="10030284" indent="0">
              <a:buNone/>
              <a:defRPr sz="3300"/>
            </a:lvl7pPr>
            <a:lvl8pPr marL="11701999" indent="0">
              <a:buNone/>
              <a:defRPr sz="3300"/>
            </a:lvl8pPr>
            <a:lvl9pPr marL="1337371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8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343" tIns="167172" rIns="334343" bIns="16717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4"/>
            <a:ext cx="33717072" cy="13903717"/>
          </a:xfrm>
          <a:prstGeom prst="rect">
            <a:avLst/>
          </a:prstGeom>
        </p:spPr>
        <p:txBody>
          <a:bodyPr vert="horz" lIns="334343" tIns="167172" rIns="334343" bIns="167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3"/>
            <a:ext cx="8741463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F699-B800-2A4D-A251-BC5203C2835C}" type="datetimeFigureOut">
              <a:rPr lang="en-US" smtClean="0"/>
              <a:t>2/19/16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3"/>
            <a:ext cx="11863414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3"/>
            <a:ext cx="8741463" cy="1121661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C9AA-1DC7-AB4A-A796-34343901FD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3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xStyles>
    <p:titleStyle>
      <a:lvl1pPr algn="ctr" defTabSz="1671715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3786" indent="-1253786" algn="l" defTabSz="1671715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6534" indent="-1044822" algn="l" defTabSz="1671715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284" indent="-835858" algn="l" defTabSz="1671715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1000" indent="-835858" algn="l" defTabSz="1671715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715" indent="-835858" algn="l" defTabSz="1671715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4426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6142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37857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09572" indent="-835858" algn="l" defTabSz="1671715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715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3427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5142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6857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58569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0284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1999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3714" algn="l" defTabSz="1671715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9.xml"/><Relationship Id="rId5" Type="http://schemas.openxmlformats.org/officeDocument/2006/relationships/slide" Target="slide3.xml"/><Relationship Id="rId6" Type="http://schemas.openxmlformats.org/officeDocument/2006/relationships/slide" Target="slide2.xml"/><Relationship Id="rId7" Type="http://schemas.openxmlformats.org/officeDocument/2006/relationships/slide" Target="slide8.xml"/><Relationship Id="rId8" Type="http://schemas.openxmlformats.org/officeDocument/2006/relationships/slide" Target="slide7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1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" Target="slide9.xml"/><Relationship Id="rId7" Type="http://schemas.openxmlformats.org/officeDocument/2006/relationships/slide" Target="slide8.xml"/><Relationship Id="rId8" Type="http://schemas.openxmlformats.org/officeDocument/2006/relationships/slide" Target="slide7.xml"/><Relationship Id="rId9" Type="http://schemas.openxmlformats.org/officeDocument/2006/relationships/slide" Target="slide3.xml"/><Relationship Id="rId10" Type="http://schemas.openxmlformats.org/officeDocument/2006/relationships/slide" Target="slide2.xml"/><Relationship Id="rId11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" Target="slide2.xml"/><Relationship Id="rId12" Type="http://schemas.openxmlformats.org/officeDocument/2006/relationships/image" Target="../media/image3.png"/><Relationship Id="rId13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slide1.xml"/><Relationship Id="rId4" Type="http://schemas.openxmlformats.org/officeDocument/2006/relationships/slide" Target="slide4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slide" Target="slide9.xml"/><Relationship Id="rId8" Type="http://schemas.openxmlformats.org/officeDocument/2006/relationships/slide" Target="slide8.xml"/><Relationship Id="rId9" Type="http://schemas.openxmlformats.org/officeDocument/2006/relationships/slide" Target="slide7.xml"/><Relationship Id="rId10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slide" Target="slide6.xml"/><Relationship Id="rId12" Type="http://schemas.openxmlformats.org/officeDocument/2006/relationships/image" Target="../media/image5.png"/><Relationship Id="rId13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" Target="slide9.xml"/><Relationship Id="rId7" Type="http://schemas.openxmlformats.org/officeDocument/2006/relationships/slide" Target="slide8.xml"/><Relationship Id="rId8" Type="http://schemas.openxmlformats.org/officeDocument/2006/relationships/slide" Target="slide7.xml"/><Relationship Id="rId9" Type="http://schemas.openxmlformats.org/officeDocument/2006/relationships/slide" Target="slide3.xml"/><Relationship Id="rId10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slide" Target="slide2.xml"/><Relationship Id="rId1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chart" Target="../charts/chart5.xml"/><Relationship Id="rId7" Type="http://schemas.openxmlformats.org/officeDocument/2006/relationships/slide" Target="slide9.xml"/><Relationship Id="rId8" Type="http://schemas.openxmlformats.org/officeDocument/2006/relationships/slide" Target="slide8.xml"/><Relationship Id="rId9" Type="http://schemas.openxmlformats.org/officeDocument/2006/relationships/slide" Target="slide7.xml"/><Relationship Id="rId10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" Target="slide9.xml"/><Relationship Id="rId7" Type="http://schemas.openxmlformats.org/officeDocument/2006/relationships/slide" Target="slide8.xml"/><Relationship Id="rId8" Type="http://schemas.openxmlformats.org/officeDocument/2006/relationships/slide" Target="slide7.xml"/><Relationship Id="rId9" Type="http://schemas.openxmlformats.org/officeDocument/2006/relationships/slide" Target="slide3.xml"/><Relationship Id="rId10" Type="http://schemas.openxmlformats.org/officeDocument/2006/relationships/slide" Target="slide2.xml"/><Relationship Id="rId11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" Target="slide9.xml"/><Relationship Id="rId7" Type="http://schemas.openxmlformats.org/officeDocument/2006/relationships/slide" Target="slide8.xml"/><Relationship Id="rId8" Type="http://schemas.openxmlformats.org/officeDocument/2006/relationships/slide" Target="slide7.xml"/><Relationship Id="rId9" Type="http://schemas.openxmlformats.org/officeDocument/2006/relationships/slide" Target="slide3.xml"/><Relationship Id="rId10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63" name="Rounded Rectangle 862">
            <a:hlinkClick r:id="rId4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864" name="Rounded Rectangle 863">
            <a:hlinkClick r:id="rId5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865" name="Rounded Rectangle 864">
            <a:hlinkClick r:id="rId6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sp>
        <p:nvSpPr>
          <p:cNvPr id="889" name="Rounded Rectangle 888">
            <a:hlinkClick r:id="rId7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892" name="Rounded Rectangle 891">
            <a:hlinkClick r:id="rId8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Introduction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2234847" y="5274544"/>
            <a:ext cx="12916281" cy="1507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5400" dirty="0"/>
              <a:t>Combined Emergency/</a:t>
            </a:r>
            <a:r>
              <a:rPr lang="en-US" sz="5400" dirty="0" smtClean="0"/>
              <a:t>Internal/Critical Care </a:t>
            </a:r>
            <a:r>
              <a:rPr lang="en-US" sz="5400" dirty="0"/>
              <a:t>Medicine </a:t>
            </a:r>
            <a:r>
              <a:rPr lang="en-US" sz="5400" dirty="0" smtClean="0"/>
              <a:t>residents </a:t>
            </a:r>
            <a:r>
              <a:rPr lang="en-US" sz="5400" dirty="0"/>
              <a:t>occupy a unique niche in hospitals. </a:t>
            </a:r>
            <a:endParaRPr lang="en-US" sz="5400" dirty="0" smtClean="0"/>
          </a:p>
          <a:p>
            <a:endParaRPr lang="en-US" sz="5400" dirty="0"/>
          </a:p>
          <a:p>
            <a:pPr marL="685800" indent="-685800">
              <a:buFont typeface="Arial"/>
              <a:buChar char="•"/>
            </a:pPr>
            <a:r>
              <a:rPr lang="en-US" sz="5400" dirty="0" smtClean="0"/>
              <a:t>Translate </a:t>
            </a:r>
            <a:r>
              <a:rPr lang="en-US" sz="5400" dirty="0"/>
              <a:t>their broad </a:t>
            </a:r>
            <a:r>
              <a:rPr lang="en-US" sz="5400" dirty="0" smtClean="0"/>
              <a:t>EM/CC </a:t>
            </a:r>
            <a:r>
              <a:rPr lang="en-US" sz="5400" dirty="0"/>
              <a:t>skill-set to the IM </a:t>
            </a:r>
            <a:r>
              <a:rPr lang="en-US" sz="5400" dirty="0" smtClean="0"/>
              <a:t>setting</a:t>
            </a:r>
            <a:r>
              <a:rPr lang="en-US" sz="5400" dirty="0"/>
              <a:t>.</a:t>
            </a:r>
            <a:endParaRPr lang="en-US" sz="5400" dirty="0" smtClean="0"/>
          </a:p>
          <a:p>
            <a:endParaRPr lang="en-US" sz="5400" dirty="0"/>
          </a:p>
          <a:p>
            <a:pPr marL="685800" indent="-685800">
              <a:buFont typeface="Arial"/>
              <a:buChar char="•"/>
            </a:pPr>
            <a:r>
              <a:rPr lang="en-US" sz="5400" dirty="0" smtClean="0"/>
              <a:t>Procedural void in IM. </a:t>
            </a:r>
          </a:p>
          <a:p>
            <a:endParaRPr lang="en-US" sz="5400" dirty="0" smtClean="0"/>
          </a:p>
          <a:p>
            <a:pPr marL="685800" indent="-685800">
              <a:buFont typeface="Arial"/>
              <a:buChar char="•"/>
            </a:pPr>
            <a:r>
              <a:rPr lang="en-US" sz="5400" dirty="0"/>
              <a:t>D</a:t>
            </a:r>
            <a:r>
              <a:rPr lang="en-US" sz="5400" dirty="0" smtClean="0"/>
              <a:t>rop </a:t>
            </a:r>
            <a:r>
              <a:rPr lang="en-US" sz="5400" dirty="0"/>
              <a:t>in the number of procedures performed by internists.  </a:t>
            </a:r>
            <a:endParaRPr lang="en-US" sz="5400" dirty="0"/>
          </a:p>
          <a:p>
            <a:pPr marL="685800" indent="-685800">
              <a:buFont typeface="Arial"/>
              <a:buChar char="•"/>
            </a:pPr>
            <a:endParaRPr lang="en-US" sz="5400" dirty="0" smtClean="0"/>
          </a:p>
          <a:p>
            <a:pPr marL="685800" indent="-685800">
              <a:buFont typeface="Arial"/>
              <a:buChar char="•"/>
            </a:pPr>
            <a:r>
              <a:rPr lang="en-US" sz="5400" dirty="0" smtClean="0"/>
              <a:t>Invasive </a:t>
            </a:r>
            <a:r>
              <a:rPr lang="en-US" sz="5400" dirty="0"/>
              <a:t>Procedure </a:t>
            </a:r>
            <a:r>
              <a:rPr lang="en-US" sz="5400" dirty="0" smtClean="0"/>
              <a:t>Team Created</a:t>
            </a:r>
          </a:p>
          <a:p>
            <a:pPr marL="1428750" lvl="1" indent="-685800">
              <a:buFont typeface="Arial"/>
              <a:buChar char="•"/>
            </a:pPr>
            <a:r>
              <a:rPr lang="en-US" sz="5400" dirty="0" smtClean="0"/>
              <a:t>to </a:t>
            </a:r>
            <a:r>
              <a:rPr lang="en-US" sz="5400" dirty="0"/>
              <a:t>perform bedside procedures </a:t>
            </a:r>
            <a:endParaRPr lang="en-US" sz="5400" dirty="0" smtClean="0"/>
          </a:p>
          <a:p>
            <a:pPr marL="1428750" lvl="1" indent="-685800">
              <a:buFont typeface="Arial"/>
              <a:buChar char="•"/>
            </a:pPr>
            <a:r>
              <a:rPr lang="en-US" sz="5400" dirty="0" smtClean="0"/>
              <a:t>in </a:t>
            </a:r>
            <a:r>
              <a:rPr lang="en-US" sz="5400" dirty="0"/>
              <a:t>a safe, </a:t>
            </a:r>
            <a:endParaRPr lang="en-US" sz="5400" dirty="0" smtClean="0"/>
          </a:p>
          <a:p>
            <a:pPr marL="1428750" lvl="1" indent="-685800">
              <a:buFont typeface="Arial"/>
              <a:buChar char="•"/>
            </a:pPr>
            <a:r>
              <a:rPr lang="en-US" sz="5400" dirty="0" smtClean="0"/>
              <a:t>prompt and</a:t>
            </a:r>
          </a:p>
          <a:p>
            <a:pPr marL="1428750" lvl="1" indent="-685800">
              <a:buFont typeface="Arial"/>
              <a:buChar char="•"/>
            </a:pPr>
            <a:r>
              <a:rPr lang="en-US" sz="5400" dirty="0" smtClean="0"/>
              <a:t>cost</a:t>
            </a:r>
            <a:r>
              <a:rPr lang="en-US" sz="5400" dirty="0"/>
              <a:t>-effective manner.  </a:t>
            </a:r>
          </a:p>
          <a:p>
            <a:r>
              <a:rPr lang="en-US" sz="5400" dirty="0"/>
              <a:t> 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79370" y="828482"/>
            <a:ext cx="3259934" cy="1756529"/>
          </a:xfrm>
          <a:prstGeom prst="rect">
            <a:avLst/>
          </a:prstGeom>
        </p:spPr>
      </p:pic>
      <p:sp>
        <p:nvSpPr>
          <p:cNvPr id="25" name="Text Box 1383"/>
          <p:cNvSpPr txBox="1">
            <a:spLocks noChangeArrowheads="1"/>
          </p:cNvSpPr>
          <p:nvPr/>
        </p:nvSpPr>
        <p:spPr bwMode="auto">
          <a:xfrm>
            <a:off x="27361832" y="4812732"/>
            <a:ext cx="9159341" cy="73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 </a:t>
            </a: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99134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428057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Educational Objectives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2234847" y="5274544"/>
            <a:ext cx="12916281" cy="1341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0" indent="-1143000">
              <a:buFont typeface="Arial"/>
              <a:buChar char="•"/>
            </a:pPr>
            <a:r>
              <a:rPr lang="en-US" sz="7200" dirty="0"/>
              <a:t>To enhance resident knowledge and skills required in the performance of </a:t>
            </a:r>
            <a:r>
              <a:rPr lang="en-US" sz="7200" dirty="0" smtClean="0"/>
              <a:t>procedures, </a:t>
            </a:r>
          </a:p>
          <a:p>
            <a:pPr marL="1143000" indent="-1143000">
              <a:buFont typeface="Arial"/>
              <a:buChar char="•"/>
            </a:pPr>
            <a:endParaRPr lang="en-US" sz="7200" dirty="0" smtClean="0"/>
          </a:p>
          <a:p>
            <a:pPr marL="1143000" indent="-1143000">
              <a:buFont typeface="Arial"/>
              <a:buChar char="•"/>
            </a:pPr>
            <a:r>
              <a:rPr lang="en-US" sz="7200" dirty="0" smtClean="0"/>
              <a:t>IPT members follow </a:t>
            </a:r>
            <a:r>
              <a:rPr lang="en-US" sz="7200" dirty="0" smtClean="0"/>
              <a:t>a </a:t>
            </a:r>
            <a:r>
              <a:rPr lang="en-US" sz="7200" dirty="0"/>
              <a:t>standardized didactic session, </a:t>
            </a:r>
            <a:endParaRPr lang="en-US" sz="7200" dirty="0" smtClean="0"/>
          </a:p>
          <a:p>
            <a:pPr marL="1143000" indent="-1143000">
              <a:buFont typeface="Arial"/>
              <a:buChar char="•"/>
            </a:pPr>
            <a:endParaRPr lang="en-US" sz="7200" dirty="0" smtClean="0"/>
          </a:p>
          <a:p>
            <a:pPr marL="1143000" indent="-1143000">
              <a:buFont typeface="Arial"/>
              <a:buChar char="•"/>
            </a:pPr>
            <a:r>
              <a:rPr lang="en-US" sz="7200" dirty="0" smtClean="0"/>
              <a:t>T</a:t>
            </a:r>
            <a:r>
              <a:rPr lang="en-US" sz="7200" dirty="0" smtClean="0"/>
              <a:t>o </a:t>
            </a:r>
            <a:r>
              <a:rPr lang="en-US" sz="7200" dirty="0"/>
              <a:t>ensure patient safety and procedural competence.  </a:t>
            </a:r>
          </a:p>
          <a:p>
            <a:r>
              <a:rPr lang="en-US" sz="7200" dirty="0"/>
              <a:t> 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sp>
        <p:nvSpPr>
          <p:cNvPr id="35" name="Rounded Rectangle 34">
            <a:hlinkClick r:id="rId6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6" name="Rounded Rectangle 35">
            <a:hlinkClick r:id="rId7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>
            <a:hlinkClick r:id="rId8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>
            <a:hlinkClick r:id="rId9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39" name="Rounded Rectangle 38">
            <a:hlinkClick r:id="rId10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58592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Curricular Design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1223579" y="5274544"/>
            <a:ext cx="13927550" cy="1011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685800">
              <a:buFont typeface="Arial"/>
              <a:buChar char="•"/>
            </a:pPr>
            <a:r>
              <a:rPr lang="en-US" sz="5000" dirty="0"/>
              <a:t>All </a:t>
            </a:r>
            <a:r>
              <a:rPr lang="en-US" sz="5000" dirty="0" smtClean="0"/>
              <a:t>residents </a:t>
            </a:r>
            <a:r>
              <a:rPr lang="en-US" sz="5000" dirty="0"/>
              <a:t>undergo standardized didactic </a:t>
            </a:r>
            <a:r>
              <a:rPr lang="en-US" sz="5000" dirty="0" smtClean="0"/>
              <a:t>sessions.</a:t>
            </a:r>
          </a:p>
          <a:p>
            <a:pPr marL="685800" indent="-685800">
              <a:buFont typeface="Arial"/>
              <a:buChar char="•"/>
            </a:pPr>
            <a:endParaRPr lang="en-US" sz="5000" dirty="0" smtClean="0"/>
          </a:p>
          <a:p>
            <a:pPr marL="685800" indent="-685800">
              <a:buFont typeface="Arial"/>
              <a:buChar char="•"/>
            </a:pPr>
            <a:r>
              <a:rPr lang="en-US" sz="5000" dirty="0" smtClean="0"/>
              <a:t>Residents </a:t>
            </a:r>
            <a:r>
              <a:rPr lang="en-US" sz="5000" dirty="0"/>
              <a:t>learn: indications, contraindications, overview of equipment tray, technique, and potential complications. </a:t>
            </a:r>
            <a:endParaRPr lang="en-US" sz="5000" dirty="0" smtClean="0"/>
          </a:p>
          <a:p>
            <a:pPr marL="685800" indent="-685800">
              <a:buFont typeface="Arial"/>
              <a:buChar char="•"/>
            </a:pPr>
            <a:endParaRPr lang="en-US" sz="5000" dirty="0" smtClean="0"/>
          </a:p>
          <a:p>
            <a:pPr marL="685800" indent="-685800">
              <a:buFont typeface="Arial"/>
              <a:buChar char="•"/>
            </a:pPr>
            <a:r>
              <a:rPr lang="en-US" sz="5000" dirty="0" smtClean="0"/>
              <a:t>Each </a:t>
            </a:r>
            <a:r>
              <a:rPr lang="en-US" sz="5000" dirty="0"/>
              <a:t>procedural session uses: video instruction, hands-on simulator based instruction, ultrasound guidance, and a written </a:t>
            </a:r>
            <a:r>
              <a:rPr lang="en-US" sz="5000" dirty="0">
                <a:hlinkClick r:id="rId4" action="ppaction://hlinksldjump"/>
              </a:rPr>
              <a:t>post </a:t>
            </a:r>
            <a:r>
              <a:rPr lang="en-US" sz="5000" dirty="0" smtClean="0">
                <a:hlinkClick r:id="rId4" action="ppaction://hlinksldjump"/>
              </a:rPr>
              <a:t>test</a:t>
            </a:r>
            <a:r>
              <a:rPr lang="en-US" sz="5000" dirty="0" smtClean="0"/>
              <a:t>. </a:t>
            </a:r>
          </a:p>
          <a:p>
            <a:pPr marL="685800" indent="-685800">
              <a:buFont typeface="Arial"/>
              <a:buChar char="•"/>
            </a:pPr>
            <a:endParaRPr lang="en-US" sz="5000" dirty="0" smtClean="0"/>
          </a:p>
          <a:p>
            <a:r>
              <a:rPr lang="en-US" sz="5000" dirty="0"/>
              <a:t> 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sp>
        <p:nvSpPr>
          <p:cNvPr id="31" name="Rounded Rectangle 30">
            <a:hlinkClick r:id="rId7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5" name="Rounded Rectangle 34">
            <a:hlinkClick r:id="rId8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>
            <a:hlinkClick r:id="rId10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38" name="Rounded Rectangle 37">
            <a:hlinkClick r:id="rId11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921523" y="14536845"/>
            <a:ext cx="9663193" cy="42531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06474" y="16162583"/>
            <a:ext cx="1693341" cy="912412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8818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63613" t="-7569" r="-63613" b="7569"/>
          <a:stretch/>
        </p:blipFill>
        <p:spPr>
          <a:xfrm>
            <a:off x="-2711478" y="-1601477"/>
            <a:ext cx="42517744" cy="22669190"/>
          </a:xfrm>
        </p:spPr>
      </p:pic>
    </p:spTree>
    <p:extLst>
      <p:ext uri="{BB962C8B-B14F-4D97-AF65-F5344CB8AC3E}">
        <p14:creationId xmlns:p14="http://schemas.microsoft.com/office/powerpoint/2010/main" val="384492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Curricular Design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1223579" y="5274544"/>
            <a:ext cx="13927550" cy="780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85800" indent="-685800">
              <a:buFont typeface="Arial"/>
              <a:buChar char="•"/>
            </a:pPr>
            <a:r>
              <a:rPr lang="en-US" sz="5000" dirty="0"/>
              <a:t>Each procedure is supervised by an attending and procedural competence is determined by direct observation after five successful attempts for each procedure.  </a:t>
            </a:r>
          </a:p>
          <a:p>
            <a:pPr marL="685800" indent="-685800">
              <a:buFont typeface="Arial"/>
              <a:buChar char="•"/>
            </a:pPr>
            <a:endParaRPr lang="en-US" sz="5000" dirty="0"/>
          </a:p>
          <a:p>
            <a:pPr marL="685800" indent="-685800">
              <a:buFont typeface="Arial"/>
              <a:buChar char="•"/>
            </a:pPr>
            <a:r>
              <a:rPr lang="en-US" sz="5000" dirty="0"/>
              <a:t>Findings and recommendations are communicated with the primary team and follow up is performed to assess for complications. </a:t>
            </a:r>
          </a:p>
          <a:p>
            <a:r>
              <a:rPr lang="en-US" sz="5000" dirty="0"/>
              <a:t> 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sp>
        <p:nvSpPr>
          <p:cNvPr id="31" name="Rounded Rectangle 30">
            <a:hlinkClick r:id="rId6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5" name="Rounded Rectangle 34">
            <a:hlinkClick r:id="rId7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>
            <a:hlinkClick r:id="rId8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>
            <a:hlinkClick r:id="rId9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38" name="Rounded Rectangle 37">
            <a:hlinkClick r:id="rId10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pic>
        <p:nvPicPr>
          <p:cNvPr id="28" name="Content Placeholder 3">
            <a:hlinkClick r:id="rId11" action="ppaction://hlinksldjump"/>
          </p:cNvPr>
          <p:cNvPicPr>
            <a:picLocks noChangeAspect="1"/>
          </p:cNvPicPr>
          <p:nvPr/>
        </p:nvPicPr>
        <p:blipFill rotWithShape="1">
          <a:blip r:embed="rId12"/>
          <a:srcRect b="66952"/>
          <a:stretch/>
        </p:blipFill>
        <p:spPr>
          <a:xfrm>
            <a:off x="11508009" y="13542494"/>
            <a:ext cx="13643120" cy="5625936"/>
          </a:xfrm>
          <a:prstGeom prst="rect">
            <a:avLst/>
          </a:prstGeom>
        </p:spPr>
      </p:pic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32231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01292" r="-101292"/>
          <a:stretch>
            <a:fillRect/>
          </a:stretch>
        </p:blipFill>
        <p:spPr>
          <a:xfrm>
            <a:off x="-9819210" y="0"/>
            <a:ext cx="57051611" cy="21067713"/>
          </a:xfrm>
        </p:spPr>
      </p:pic>
    </p:spTree>
    <p:extLst>
      <p:ext uri="{BB962C8B-B14F-4D97-AF65-F5344CB8AC3E}">
        <p14:creationId xmlns:p14="http://schemas.microsoft.com/office/powerpoint/2010/main" val="69331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Figure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453259"/>
              </p:ext>
            </p:extLst>
          </p:nvPr>
        </p:nvGraphicFramePr>
        <p:xfrm>
          <a:off x="10717107" y="4802627"/>
          <a:ext cx="15642020" cy="1400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" name="Rounded Rectangle 34">
            <a:hlinkClick r:id="rId7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6" name="Rounded Rectangle 35">
            <a:hlinkClick r:id="rId8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>
            <a:hlinkClick r:id="rId9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>
            <a:hlinkClick r:id="rId10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39" name="Rounded Rectangle 38">
            <a:hlinkClick r:id="rId11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61127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Impact/Effectiveness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2234847" y="5274544"/>
            <a:ext cx="12916281" cy="1442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857250" indent="-857250">
              <a:buFont typeface="Arial"/>
              <a:buChar char="•"/>
            </a:pPr>
            <a:r>
              <a:rPr lang="en-US" sz="6200" dirty="0"/>
              <a:t>IPT has standardized the training of residents to ensure </a:t>
            </a:r>
            <a:endParaRPr lang="en-US" sz="6200" dirty="0" smtClean="0"/>
          </a:p>
          <a:p>
            <a:pPr marL="1600200" lvl="1" indent="-857250">
              <a:buFont typeface="Arial"/>
              <a:buChar char="•"/>
            </a:pPr>
            <a:r>
              <a:rPr lang="en-US" sz="6200" dirty="0" smtClean="0"/>
              <a:t>patient </a:t>
            </a:r>
            <a:r>
              <a:rPr lang="en-US" sz="6200" dirty="0"/>
              <a:t>safety and </a:t>
            </a:r>
            <a:endParaRPr lang="en-US" sz="6200" dirty="0"/>
          </a:p>
          <a:p>
            <a:pPr marL="1600200" lvl="1" indent="-857250">
              <a:buFont typeface="Arial"/>
              <a:buChar char="•"/>
            </a:pPr>
            <a:r>
              <a:rPr lang="en-US" sz="6200" dirty="0" smtClean="0"/>
              <a:t>procedural </a:t>
            </a:r>
            <a:r>
              <a:rPr lang="en-US" sz="6200" dirty="0"/>
              <a:t>competence.  </a:t>
            </a:r>
            <a:endParaRPr lang="en-US" sz="6200" dirty="0" smtClean="0"/>
          </a:p>
          <a:p>
            <a:endParaRPr lang="en-US" sz="6200" dirty="0" smtClean="0"/>
          </a:p>
          <a:p>
            <a:pPr marL="857250" indent="-857250">
              <a:buFont typeface="Arial"/>
              <a:buChar char="•"/>
            </a:pPr>
            <a:r>
              <a:rPr lang="en-US" sz="6200" dirty="0" smtClean="0"/>
              <a:t>IPT </a:t>
            </a:r>
            <a:r>
              <a:rPr lang="en-US" sz="6200" dirty="0"/>
              <a:t>performs ~400 procedures within the hospital every year, decreasing the utilization of costly specialty services.  </a:t>
            </a:r>
            <a:endParaRPr lang="en-US" sz="6200" dirty="0" smtClean="0"/>
          </a:p>
          <a:p>
            <a:pPr marL="857250" indent="-857250">
              <a:buFont typeface="Arial"/>
              <a:buChar char="•"/>
            </a:pPr>
            <a:endParaRPr lang="en-US" sz="6200" dirty="0" smtClean="0"/>
          </a:p>
          <a:p>
            <a:pPr marL="857250" indent="-857250">
              <a:buFont typeface="Arial"/>
              <a:buChar char="•"/>
            </a:pPr>
            <a:r>
              <a:rPr lang="en-US" sz="6200" dirty="0"/>
              <a:t>E</a:t>
            </a:r>
            <a:r>
              <a:rPr lang="en-US" sz="6200" dirty="0" smtClean="0"/>
              <a:t>xcellent </a:t>
            </a:r>
            <a:r>
              <a:rPr lang="en-US" sz="6200" dirty="0"/>
              <a:t>safety record, with only 3 adverse events in 5 </a:t>
            </a:r>
            <a:r>
              <a:rPr lang="en-US" sz="6200" dirty="0" smtClean="0"/>
              <a:t>years</a:t>
            </a:r>
          </a:p>
          <a:p>
            <a:pPr marL="857250" indent="-857250">
              <a:buFont typeface="Arial"/>
              <a:buChar char="•"/>
            </a:pPr>
            <a:endParaRPr lang="en-US" sz="6200" dirty="0" smtClean="0"/>
          </a:p>
          <a:p>
            <a:pPr marL="857250" indent="-857250">
              <a:buFont typeface="Arial"/>
              <a:buChar char="•"/>
            </a:pPr>
            <a:r>
              <a:rPr lang="en-US" sz="6200" dirty="0" smtClean="0"/>
              <a:t>Continued quality </a:t>
            </a:r>
            <a:r>
              <a:rPr lang="en-US" sz="6200" dirty="0"/>
              <a:t>assurance and performance improvement. 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sp>
        <p:nvSpPr>
          <p:cNvPr id="35" name="Rounded Rectangle 34">
            <a:hlinkClick r:id="rId6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6" name="Rounded Rectangle 35">
            <a:hlinkClick r:id="rId7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7" name="Rounded Rectangle 36">
            <a:hlinkClick r:id="rId8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8" name="Rounded Rectangle 37">
            <a:hlinkClick r:id="rId9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40" name="Rounded Rectangle 39">
            <a:hlinkClick r:id="rId10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4224118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546352" y="2622473"/>
            <a:ext cx="36175608" cy="0"/>
          </a:xfrm>
          <a:prstGeom prst="line">
            <a:avLst/>
          </a:prstGeom>
          <a:noFill/>
          <a:ln w="9525">
            <a:solidFill>
              <a:srgbClr val="FE002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13517" tIns="56757" rIns="113517" bIns="56757"/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62" name="Rounded Rectangle 861">
            <a:hlinkClick r:id="rId3" action="ppaction://hlinksldjump"/>
          </p:cNvPr>
          <p:cNvSpPr/>
          <p:nvPr/>
        </p:nvSpPr>
        <p:spPr>
          <a:xfrm>
            <a:off x="324937" y="3553695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5400" b="1" dirty="0" smtClean="0"/>
              <a:t>Introduction</a:t>
            </a:r>
            <a:endParaRPr lang="en-US" sz="5400" dirty="0"/>
          </a:p>
        </p:txBody>
      </p:sp>
      <p:sp>
        <p:nvSpPr>
          <p:cNvPr id="894" name="Text Box 1383"/>
          <p:cNvSpPr txBox="1">
            <a:spLocks noChangeArrowheads="1"/>
          </p:cNvSpPr>
          <p:nvPr/>
        </p:nvSpPr>
        <p:spPr bwMode="auto">
          <a:xfrm>
            <a:off x="365255" y="4744900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Combined Emergency/Internal Medicine (EM/IM) residents occupy a unique niche in hospitals. These residents translate their broad EM skill-set to the IM setting, where their skills have filled the </a:t>
            </a:r>
            <a:r>
              <a:rPr lang="en-US" sz="4000" dirty="0" smtClean="0"/>
              <a:t>void…</a:t>
            </a:r>
            <a:endParaRPr lang="en-US" sz="11500" dirty="0"/>
          </a:p>
        </p:txBody>
      </p:sp>
      <p:sp>
        <p:nvSpPr>
          <p:cNvPr id="121" name="Action Button: Home 120">
            <a:hlinkClick r:id="" action="ppaction://hlinkshowjump?jump=firstslide" highlightClick="1"/>
          </p:cNvPr>
          <p:cNvSpPr/>
          <p:nvPr/>
        </p:nvSpPr>
        <p:spPr>
          <a:xfrm>
            <a:off x="34192718" y="281904"/>
            <a:ext cx="1371602" cy="1371601"/>
          </a:xfrm>
          <a:prstGeom prst="actionButtonHome">
            <a:avLst/>
          </a:prstGeom>
          <a:solidFill>
            <a:sysClr val="windowText" lastClr="000000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280805" tIns="140401" rIns="280805" bIns="1404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404253">
              <a:defRPr/>
            </a:pPr>
            <a:endParaRPr lang="en-US" sz="16800" kern="0" dirty="0">
              <a:solidFill>
                <a:prstClr val="white"/>
              </a:solidFill>
              <a:latin typeface="Trebuchet MS" panose="020B0603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78834" y="3553695"/>
            <a:ext cx="113501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References</a:t>
            </a:r>
            <a:endParaRPr lang="en-US" sz="8800" dirty="0"/>
          </a:p>
          <a:p>
            <a:pPr algn="ctr"/>
            <a:endParaRPr lang="en-US" sz="88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0279" y="20178657"/>
            <a:ext cx="1409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Click headings to further view content</a:t>
            </a:r>
            <a:endParaRPr lang="en-US" sz="5400" b="1" dirty="0"/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5548897" y="-301873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Invasive Procedure Team Contributes to Procedural Mastery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26" name="Text Box 1383"/>
          <p:cNvSpPr txBox="1">
            <a:spLocks noChangeArrowheads="1"/>
          </p:cNvSpPr>
          <p:nvPr/>
        </p:nvSpPr>
        <p:spPr bwMode="auto">
          <a:xfrm>
            <a:off x="365255" y="10652908"/>
            <a:ext cx="9159341" cy="49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4000" dirty="0"/>
              <a:t>To enhance resident knowledge and skills required in the performance of procedures with a standardized didactic session, and to ensure patient safety and procedural competence.  </a:t>
            </a:r>
          </a:p>
          <a:p>
            <a:pPr algn="just"/>
            <a:r>
              <a:rPr lang="en-US" sz="11500" dirty="0"/>
              <a:t> </a:t>
            </a:r>
          </a:p>
        </p:txBody>
      </p:sp>
      <p:sp>
        <p:nvSpPr>
          <p:cNvPr id="27" name="Text Box 1383"/>
          <p:cNvSpPr txBox="1">
            <a:spLocks noChangeArrowheads="1"/>
          </p:cNvSpPr>
          <p:nvPr/>
        </p:nvSpPr>
        <p:spPr bwMode="auto">
          <a:xfrm>
            <a:off x="27361832" y="10728904"/>
            <a:ext cx="9159341" cy="38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IPT has standardized the training of residents to ensure patient safety and procedural competence.  IPT performs ~400 procedures within the hospital every year, decreasing the utilization of costly specialty </a:t>
            </a:r>
            <a:endParaRPr lang="en-US" sz="148100" dirty="0"/>
          </a:p>
        </p:txBody>
      </p:sp>
      <p:sp>
        <p:nvSpPr>
          <p:cNvPr id="29" name="Text Box 1383"/>
          <p:cNvSpPr txBox="1">
            <a:spLocks noChangeArrowheads="1"/>
          </p:cNvSpPr>
          <p:nvPr/>
        </p:nvSpPr>
        <p:spPr bwMode="auto">
          <a:xfrm>
            <a:off x="365255" y="16874717"/>
            <a:ext cx="9159341" cy="31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 algn="just"/>
            <a:r>
              <a:rPr lang="en-US" sz="4000" dirty="0"/>
              <a:t>All participating residents undergo standardized didactic sessions for each of the procedures (central/midline catheter insertion, paracentesis, arthrocentesis, and lumbar puncture). </a:t>
            </a:r>
            <a:endParaRPr lang="en-US" sz="11500" dirty="0"/>
          </a:p>
        </p:txBody>
      </p:sp>
      <p:sp>
        <p:nvSpPr>
          <p:cNvPr id="30" name="Text Box 1383"/>
          <p:cNvSpPr txBox="1">
            <a:spLocks noChangeArrowheads="1"/>
          </p:cNvSpPr>
          <p:nvPr/>
        </p:nvSpPr>
        <p:spPr bwMode="auto">
          <a:xfrm>
            <a:off x="12234847" y="5274544"/>
            <a:ext cx="12916281" cy="15718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0" indent="-1143000" algn="just">
              <a:buAutoNum type="arabicParenR"/>
            </a:pPr>
            <a:r>
              <a:rPr lang="en-US" sz="4400" dirty="0" smtClean="0"/>
              <a:t>Wigton </a:t>
            </a:r>
            <a:r>
              <a:rPr lang="en-US" sz="4400" dirty="0"/>
              <a:t>RS, Alguire P; American College of Physicians. The declining number and variety of procedures done by general internists: a resurvey of members of the American College of Physicians. </a:t>
            </a:r>
            <a:r>
              <a:rPr lang="en-US" sz="4400" i="1" dirty="0"/>
              <a:t>Ann Intern Med</a:t>
            </a:r>
            <a:r>
              <a:rPr lang="en-US" sz="4400" dirty="0"/>
              <a:t>. 2007;</a:t>
            </a:r>
            <a:r>
              <a:rPr lang="en-US" sz="4400" i="1" dirty="0"/>
              <a:t>146</a:t>
            </a:r>
            <a:r>
              <a:rPr lang="en-US" sz="4400" dirty="0"/>
              <a:t> (5): 355-360</a:t>
            </a:r>
            <a:r>
              <a:rPr lang="en-US" sz="4400" dirty="0" smtClean="0"/>
              <a:t>.</a:t>
            </a:r>
          </a:p>
          <a:p>
            <a:pPr marL="1143000" indent="-1143000" algn="just">
              <a:buAutoNum type="arabicParenR"/>
            </a:pPr>
            <a:endParaRPr lang="en-US" sz="4400" dirty="0" smtClean="0"/>
          </a:p>
          <a:p>
            <a:pPr marL="1143000" indent="-1143000" algn="just">
              <a:buFontTx/>
              <a:buAutoNum type="arabicParenR"/>
            </a:pPr>
            <a:r>
              <a:rPr lang="en-US" sz="4400" dirty="0"/>
              <a:t>Harris P, Zeitoun N, Pantic D. A Dedicated Bedside Procedure Team Enhances Resident Education and Patient Care: A Survey of Internal Medicine Residents [abstract]. Journal of Hospital Medicine. 2015; 10 (suppl 2).</a:t>
            </a:r>
          </a:p>
          <a:p>
            <a:pPr algn="just"/>
            <a:endParaRPr lang="en-US" sz="5400" dirty="0" smtClean="0">
              <a:solidFill>
                <a:prstClr val="black"/>
              </a:solidFill>
            </a:endParaRPr>
          </a:p>
          <a:p>
            <a:pPr algn="just"/>
            <a:endParaRPr lang="en-US" sz="5400" dirty="0">
              <a:solidFill>
                <a:prstClr val="black"/>
              </a:solidFill>
            </a:endParaRPr>
          </a:p>
          <a:p>
            <a:pPr algn="just"/>
            <a:endParaRPr lang="en-US" sz="5400" dirty="0" smtClean="0">
              <a:solidFill>
                <a:prstClr val="black"/>
              </a:solidFill>
            </a:endParaRPr>
          </a:p>
          <a:p>
            <a:pPr algn="just"/>
            <a:endParaRPr lang="en-US" sz="5400" dirty="0">
              <a:solidFill>
                <a:prstClr val="black"/>
              </a:solidFill>
            </a:endParaRPr>
          </a:p>
          <a:p>
            <a:pPr algn="just"/>
            <a:endParaRPr lang="en-US" sz="5400" dirty="0" smtClean="0">
              <a:solidFill>
                <a:prstClr val="black"/>
              </a:solidFill>
            </a:endParaRPr>
          </a:p>
          <a:p>
            <a:pPr algn="just"/>
            <a:endParaRPr lang="en-US" sz="5400" dirty="0" smtClean="0">
              <a:solidFill>
                <a:prstClr val="black"/>
              </a:solidFill>
            </a:endParaRPr>
          </a:p>
          <a:p>
            <a:pPr algn="just"/>
            <a:r>
              <a:rPr lang="en-US" sz="5400" dirty="0" smtClean="0">
                <a:solidFill>
                  <a:prstClr val="black"/>
                </a:solidFill>
              </a:rPr>
              <a:t>To View/Download this poster visit</a:t>
            </a:r>
          </a:p>
          <a:p>
            <a:pPr algn="just"/>
            <a:r>
              <a:rPr lang="en-US" sz="5400" dirty="0" err="1" smtClean="0">
                <a:solidFill>
                  <a:prstClr val="black"/>
                </a:solidFill>
              </a:rPr>
              <a:t>www.TheEMPulse.org</a:t>
            </a:r>
            <a:endParaRPr lang="en-US" sz="5400" dirty="0">
              <a:solidFill>
                <a:prstClr val="black"/>
              </a:solidFill>
            </a:endParaRPr>
          </a:p>
          <a:p>
            <a:pPr algn="just"/>
            <a:r>
              <a:rPr lang="en-US" sz="5400" dirty="0"/>
              <a:t> </a:t>
            </a:r>
          </a:p>
        </p:txBody>
      </p:sp>
      <p:sp>
        <p:nvSpPr>
          <p:cNvPr id="32" name="Text Box 1383"/>
          <p:cNvSpPr txBox="1">
            <a:spLocks noChangeArrowheads="1"/>
          </p:cNvSpPr>
          <p:nvPr/>
        </p:nvSpPr>
        <p:spPr bwMode="auto">
          <a:xfrm>
            <a:off x="27079101" y="16313439"/>
            <a:ext cx="9159341" cy="56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517" tIns="56757" rIns="113517" bIns="56757">
            <a:spAutoFit/>
          </a:bodyPr>
          <a:lstStyle>
            <a:lvl1pPr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15975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/>
              <a:t>1) Wigton RS, Alguire P; American College of Physicians. The declining number and variety of procedures done by general internists: a resurvey of members of the American College of Physicians. </a:t>
            </a:r>
            <a:r>
              <a:rPr lang="en-US" sz="4000" i="1" dirty="0"/>
              <a:t>Ann Intern Med</a:t>
            </a:r>
            <a:r>
              <a:rPr lang="en-US" sz="4000" dirty="0"/>
              <a:t>. 2007;</a:t>
            </a:r>
            <a:r>
              <a:rPr lang="en-US" sz="4000" i="1" dirty="0"/>
              <a:t>146</a:t>
            </a:r>
            <a:r>
              <a:rPr lang="en-US" sz="4000" dirty="0"/>
              <a:t> (5): 355-360.</a:t>
            </a:r>
          </a:p>
          <a:p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dirty="0"/>
              <a:t> </a:t>
            </a:r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5548897" y="499776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Mityanand Ramnarine, Jonathan Gong, Sanjey Gupta, David Marcus, Pinaki Mukherji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4" name="Text Placeholder 1"/>
          <p:cNvSpPr txBox="1">
            <a:spLocks/>
          </p:cNvSpPr>
          <p:nvPr/>
        </p:nvSpPr>
        <p:spPr>
          <a:xfrm>
            <a:off x="5853697" y="1455542"/>
            <a:ext cx="26392606" cy="1386075"/>
          </a:xfrm>
          <a:prstGeom prst="rect">
            <a:avLst/>
          </a:prstGeom>
        </p:spPr>
        <p:txBody>
          <a:bodyPr vert="horz" lIns="334343" tIns="167172" rIns="334343" bIns="167172" rtlCol="0" anchor="ctr"/>
          <a:lstStyle>
            <a:defPPr>
              <a:defRPr lang="en-US"/>
            </a:defPPr>
            <a:lvl1pPr marL="0" algn="l" defTabSz="1671715" rtl="0" eaLnBrk="1" latinLnBrk="0" hangingPunct="1"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71715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4342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15142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86857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856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3028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01999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373714" algn="l" defTabSz="1671715" rtl="0" eaLnBrk="1" latinLnBrk="0" hangingPunct="1"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Long Island Jewish Medical Center, New Hyde Park, NY 11040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86"/>
          <a:stretch/>
        </p:blipFill>
        <p:spPr>
          <a:xfrm>
            <a:off x="546352" y="160427"/>
            <a:ext cx="6208409" cy="2337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4919" y="1653505"/>
            <a:ext cx="1693341" cy="912412"/>
          </a:xfrm>
          <a:prstGeom prst="rect">
            <a:avLst/>
          </a:prstGeom>
        </p:spPr>
      </p:pic>
      <p:sp>
        <p:nvSpPr>
          <p:cNvPr id="25" name="Rounded Rectangle 24">
            <a:hlinkClick r:id="rId6" action="ppaction://hlinksldjump"/>
          </p:cNvPr>
          <p:cNvSpPr/>
          <p:nvPr/>
        </p:nvSpPr>
        <p:spPr>
          <a:xfrm>
            <a:off x="27079101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1" name="Rounded Rectangle 30">
            <a:hlinkClick r:id="rId7" action="ppaction://hlinksldjump"/>
          </p:cNvPr>
          <p:cNvSpPr/>
          <p:nvPr/>
        </p:nvSpPr>
        <p:spPr>
          <a:xfrm>
            <a:off x="27160032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Impact/Effectiveness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>
            <a:hlinkClick r:id="rId8" action="ppaction://hlinksldjump"/>
          </p:cNvPr>
          <p:cNvSpPr/>
          <p:nvPr/>
        </p:nvSpPr>
        <p:spPr>
          <a:xfrm>
            <a:off x="27079101" y="3516738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 smtClean="0">
                <a:solidFill>
                  <a:schemeClr val="bg1"/>
                </a:solidFill>
              </a:rPr>
              <a:t>Figures/Graphs</a:t>
            </a: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>
            <a:hlinkClick r:id="rId9" action="ppaction://hlinksldjump"/>
          </p:cNvPr>
          <p:cNvSpPr/>
          <p:nvPr/>
        </p:nvSpPr>
        <p:spPr>
          <a:xfrm>
            <a:off x="300263" y="15169189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/>
            <a:r>
              <a:rPr lang="en-US" sz="5400" b="1" dirty="0"/>
              <a:t>Curricular Design</a:t>
            </a:r>
            <a:endParaRPr lang="en-US" sz="5400" dirty="0"/>
          </a:p>
        </p:txBody>
      </p:sp>
      <p:sp>
        <p:nvSpPr>
          <p:cNvPr id="40" name="Rounded Rectangle 39">
            <a:hlinkClick r:id="rId10" action="ppaction://hlinksldjump"/>
          </p:cNvPr>
          <p:cNvSpPr/>
          <p:nvPr/>
        </p:nvSpPr>
        <p:spPr>
          <a:xfrm>
            <a:off x="365255" y="9265334"/>
            <a:ext cx="9574213" cy="11445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4593" tIns="187297" rIns="374593" bIns="187297" anchor="ctr"/>
          <a:lstStyle/>
          <a:p>
            <a:pPr algn="ctr" defTabSz="1872966">
              <a:defRPr/>
            </a:pPr>
            <a:r>
              <a:rPr lang="en-US" sz="4900" b="1" dirty="0">
                <a:solidFill>
                  <a:prstClr val="white"/>
                </a:solidFill>
              </a:rPr>
              <a:t>Educational </a:t>
            </a:r>
            <a:r>
              <a:rPr lang="en-US" sz="4900" b="1" dirty="0" smtClean="0">
                <a:solidFill>
                  <a:prstClr val="white"/>
                </a:solidFill>
              </a:rPr>
              <a:t>Objectives</a:t>
            </a:r>
            <a:endParaRPr lang="en-US" sz="4900" b="1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366612" y="14193314"/>
            <a:ext cx="4191000" cy="4191000"/>
          </a:xfrm>
          <a:prstGeom prst="rect">
            <a:avLst/>
          </a:prstGeom>
        </p:spPr>
      </p:pic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793112"/>
              </p:ext>
            </p:extLst>
          </p:nvPr>
        </p:nvGraphicFramePr>
        <p:xfrm>
          <a:off x="27361833" y="4982177"/>
          <a:ext cx="9159340" cy="414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337819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xmlns:p14="http://schemas.microsoft.com/office/powerpoint/2010/main" spd="med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2351</Words>
  <Application>Microsoft Macintosh PowerPoint</Application>
  <PresentationFormat>Custom</PresentationFormat>
  <Paragraphs>242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EPosterBoards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Chang</dc:creator>
  <cp:lastModifiedBy>Mityanand Ramnarine</cp:lastModifiedBy>
  <cp:revision>199</cp:revision>
  <dcterms:created xsi:type="dcterms:W3CDTF">2014-09-23T20:12:11Z</dcterms:created>
  <dcterms:modified xsi:type="dcterms:W3CDTF">2016-02-19T16:35:43Z</dcterms:modified>
</cp:coreProperties>
</file>